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7" r:id="rId2"/>
    <p:sldId id="259" r:id="rId3"/>
    <p:sldId id="258" r:id="rId4"/>
    <p:sldId id="260" r:id="rId5"/>
    <p:sldId id="261" r:id="rId6"/>
    <p:sldId id="262" r:id="rId7"/>
    <p:sldId id="263" r:id="rId8"/>
    <p:sldId id="268" r:id="rId9"/>
    <p:sldId id="269" r:id="rId10"/>
    <p:sldId id="270" r:id="rId11"/>
    <p:sldId id="271" r:id="rId12"/>
    <p:sldId id="264" r:id="rId13"/>
    <p:sldId id="265" r:id="rId14"/>
    <p:sldId id="272" r:id="rId15"/>
    <p:sldId id="273" r:id="rId16"/>
    <p:sldId id="275" r:id="rId17"/>
    <p:sldId id="280" r:id="rId18"/>
    <p:sldId id="276" r:id="rId19"/>
    <p:sldId id="277" r:id="rId20"/>
    <p:sldId id="278" r:id="rId21"/>
    <p:sldId id="282" r:id="rId22"/>
    <p:sldId id="283" r:id="rId23"/>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44E85D-E8F0-4138-8387-892F62AD9323}" type="datetimeFigureOut">
              <a:rPr lang="es-AR" smtClean="0"/>
              <a:t>19/7/2021</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E2E5EE-DE25-4A36-971B-12549C01332F}" type="slidenum">
              <a:rPr lang="es-AR" smtClean="0"/>
              <a:t>‹Nº›</a:t>
            </a:fld>
            <a:endParaRPr lang="es-A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5606F3-85F3-4D11-B675-4A913D2D662C}" type="slidenum">
              <a:rPr lang="es-ES"/>
              <a:pPr/>
              <a:t>17</a:t>
            </a:fld>
            <a:endParaRPr lang="es-ES"/>
          </a:p>
        </p:txBody>
      </p:sp>
      <p:sp>
        <p:nvSpPr>
          <p:cNvPr id="36866" name="Rectangle 2"/>
          <p:cNvSpPr>
            <a:spLocks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s-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275A56-9E67-4E87-891F-6DB6D37F7791}" type="slidenum">
              <a:rPr lang="es-ES"/>
              <a:pPr/>
              <a:t>21</a:t>
            </a:fld>
            <a:endParaRPr lang="es-ES"/>
          </a:p>
        </p:txBody>
      </p:sp>
      <p:sp>
        <p:nvSpPr>
          <p:cNvPr id="37890" name="Rectangle 2"/>
          <p:cNvSpPr>
            <a:spLocks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s-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A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AR"/>
          </a:p>
        </p:txBody>
      </p:sp>
      <p:sp>
        <p:nvSpPr>
          <p:cNvPr id="4" name="3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A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7" name="6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AR"/>
          </a:p>
        </p:txBody>
      </p:sp>
      <p:sp>
        <p:nvSpPr>
          <p:cNvPr id="3" name="2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4" name="3 Marcador de pie de página"/>
          <p:cNvSpPr>
            <a:spLocks noGrp="1"/>
          </p:cNvSpPr>
          <p:nvPr>
            <p:ph type="ftr" sz="quarter" idx="11"/>
          </p:nvPr>
        </p:nvSpPr>
        <p:spPr/>
        <p:txBody>
          <a:bodyPr/>
          <a:lstStyle/>
          <a:p>
            <a:endParaRPr lang="es-AR"/>
          </a:p>
        </p:txBody>
      </p:sp>
      <p:sp>
        <p:nvSpPr>
          <p:cNvPr id="5" name="4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A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86E7034F-0014-4469-9E55-CBDB8E716D7A}" type="datetimeFigureOut">
              <a:rPr lang="es-AR" smtClean="0"/>
              <a:t>19/7/2021</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8BB0005F-8328-4F5D-B0B3-BAF337737B5D}"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AR"/>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E7034F-0014-4469-9E55-CBDB8E716D7A}" type="datetimeFigureOut">
              <a:rPr lang="es-AR" smtClean="0"/>
              <a:t>19/7/2021</a:t>
            </a:fld>
            <a:endParaRPr lang="es-A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A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0005F-8328-4F5D-B0B3-BAF337737B5D}"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3.xml"/><Relationship Id="rId4" Type="http://schemas.openxmlformats.org/officeDocument/2006/relationships/image" Target="../media/image7.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audio" Target="file:///C:\Documents%20and%20Settings\Equipo\Mis%20documentos\Mi%20m&#250;sica\Varios\Varios\Varios%20-%20Track%2009.wav" TargetMode="External"/><Relationship Id="rId5" Type="http://schemas.openxmlformats.org/officeDocument/2006/relationships/image" Target="../media/image9.png"/><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3.xml"/><Relationship Id="rId5" Type="http://schemas.openxmlformats.org/officeDocument/2006/relationships/image" Target="../media/image13.jpeg"/><Relationship Id="rId4" Type="http://schemas.openxmlformats.org/officeDocument/2006/relationships/image" Target="../media/image12.jpeg"/></Relationships>
</file>

<file path=ppt/slides/_rels/slide1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hyperlink" Target="https://es.wikipedia.org/wiki/Libro" TargetMode="External"/><Relationship Id="rId2" Type="http://schemas.openxmlformats.org/officeDocument/2006/relationships/image" Target="../media/image15.jpeg"/><Relationship Id="rId1" Type="http://schemas.openxmlformats.org/officeDocument/2006/relationships/slideLayout" Target="../slideLayouts/slideLayout3.xml"/><Relationship Id="rId5" Type="http://schemas.openxmlformats.org/officeDocument/2006/relationships/hyperlink" Target="https://es.wikipedia.org/wiki/Liturgia_de_las_Horas" TargetMode="External"/><Relationship Id="rId4" Type="http://schemas.openxmlformats.org/officeDocument/2006/relationships/hyperlink" Target="https://es.wikipedia.org/wiki/Evangelio"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p:txBody>
          <a:bodyPr>
            <a:normAutofit fontScale="92500" lnSpcReduction="10000"/>
          </a:bodyPr>
          <a:lstStyle/>
          <a:p>
            <a:r>
              <a:rPr lang="es-AR" sz="5400" b="1" dirty="0" smtClean="0">
                <a:solidFill>
                  <a:srgbClr val="0070C0"/>
                </a:solidFill>
                <a:latin typeface="Bodoni MT Black" pitchFamily="18" charset="0"/>
              </a:rPr>
              <a:t>LITURGIA DE LA PALABRA</a:t>
            </a:r>
            <a:endParaRPr lang="es-AR" sz="5400" b="1" dirty="0">
              <a:solidFill>
                <a:srgbClr val="0070C0"/>
              </a:solidFill>
              <a:latin typeface="Bodoni MT Black"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85786" y="285729"/>
            <a:ext cx="7772400" cy="642942"/>
          </a:xfrm>
        </p:spPr>
        <p:txBody>
          <a:bodyPr>
            <a:normAutofit fontScale="90000"/>
          </a:bodyPr>
          <a:lstStyle/>
          <a:p>
            <a:pPr lvl="0"/>
            <a:r>
              <a:rPr lang="es-UY" dirty="0">
                <a:solidFill>
                  <a:schemeClr val="tx2"/>
                </a:solidFill>
              </a:rPr>
              <a:t>El Leccionario dominical y festivo </a:t>
            </a:r>
            <a:r>
              <a:rPr lang="es-AR" dirty="0"/>
              <a:t/>
            </a:r>
            <a:br>
              <a:rPr lang="es-AR" dirty="0"/>
            </a:br>
            <a:endParaRPr lang="es-AR" dirty="0"/>
          </a:p>
        </p:txBody>
      </p:sp>
      <p:sp>
        <p:nvSpPr>
          <p:cNvPr id="3" name="2 Marcador de texto"/>
          <p:cNvSpPr>
            <a:spLocks noGrp="1"/>
          </p:cNvSpPr>
          <p:nvPr>
            <p:ph type="body" idx="1"/>
          </p:nvPr>
        </p:nvSpPr>
        <p:spPr>
          <a:xfrm>
            <a:off x="714348" y="857232"/>
            <a:ext cx="7772400" cy="5286413"/>
          </a:xfrm>
        </p:spPr>
        <p:txBody>
          <a:bodyPr>
            <a:normAutofit fontScale="92500" lnSpcReduction="20000"/>
          </a:bodyPr>
          <a:lstStyle/>
          <a:p>
            <a:pPr hangingPunct="0"/>
            <a:endParaRPr lang="es-UY" sz="2400" b="1" dirty="0" smtClean="0">
              <a:solidFill>
                <a:schemeClr val="tx1"/>
              </a:solidFill>
            </a:endParaRPr>
          </a:p>
          <a:p>
            <a:pPr hangingPunct="0"/>
            <a:r>
              <a:rPr lang="es-UY" sz="2400" b="1" dirty="0" smtClean="0">
                <a:solidFill>
                  <a:schemeClr val="tx1"/>
                </a:solidFill>
              </a:rPr>
              <a:t>El </a:t>
            </a:r>
            <a:r>
              <a:rPr lang="es-UY" sz="2400" b="1" dirty="0">
                <a:solidFill>
                  <a:schemeClr val="tx1"/>
                </a:solidFill>
              </a:rPr>
              <a:t>conjunto de lecturas para los domingos y fiestas del Señor se caracteriza por dos cosas fundamentalmente: </a:t>
            </a:r>
            <a:endParaRPr lang="es-AR" sz="2400" b="1" dirty="0">
              <a:solidFill>
                <a:schemeClr val="tx1"/>
              </a:solidFill>
            </a:endParaRPr>
          </a:p>
          <a:p>
            <a:pPr hangingPunct="0"/>
            <a:r>
              <a:rPr lang="es-UY" sz="2400" b="1" dirty="0">
                <a:solidFill>
                  <a:schemeClr val="tx1"/>
                </a:solidFill>
              </a:rPr>
              <a:t>• Toda misa comprende tres lecturas, que son obligatorias en principio: la primera, del AT, excepto en pascua, que es de Hechos de los Apóstoles; la segunda, del apóstol, o sea, de las cartas y del Apocalipsis, y la tercera, del evangelio. Ya conocemos el significado de esta estructuración: historia/ profecía, iluminación, Cristo. </a:t>
            </a:r>
            <a:endParaRPr lang="es-AR" sz="2400" b="1" dirty="0">
              <a:solidFill>
                <a:schemeClr val="tx1"/>
              </a:solidFill>
            </a:endParaRPr>
          </a:p>
          <a:p>
            <a:pPr hangingPunct="0"/>
            <a:endParaRPr lang="es-UY" sz="2400" b="1" dirty="0" smtClean="0">
              <a:solidFill>
                <a:schemeClr val="tx1"/>
              </a:solidFill>
            </a:endParaRPr>
          </a:p>
          <a:p>
            <a:pPr hangingPunct="0"/>
            <a:r>
              <a:rPr lang="es-UY" sz="2400" b="1" dirty="0" smtClean="0">
                <a:solidFill>
                  <a:schemeClr val="tx1"/>
                </a:solidFill>
              </a:rPr>
              <a:t>• </a:t>
            </a:r>
            <a:r>
              <a:rPr lang="es-UY" sz="2400" b="1" dirty="0">
                <a:solidFill>
                  <a:schemeClr val="tx1"/>
                </a:solidFill>
              </a:rPr>
              <a:t>Ciclo de tres años: A, B y  C, estructurados, en cierto modo, teniendo en cuenta el evangelio sinóptico, que se lee en lectura </a:t>
            </a:r>
            <a:r>
              <a:rPr lang="es-UY" sz="2400" b="1" dirty="0" err="1">
                <a:solidFill>
                  <a:schemeClr val="tx1"/>
                </a:solidFill>
              </a:rPr>
              <a:t>semicontinua</a:t>
            </a:r>
            <a:r>
              <a:rPr lang="es-UY" sz="2400" b="1" dirty="0">
                <a:solidFill>
                  <a:schemeClr val="tx1"/>
                </a:solidFill>
              </a:rPr>
              <a:t> durante el tiempo ordinario, y que está presente también en algunas de las principales solemnidades. Cada año tiene asignado un sinóptico, habiéndose reservado san Juan para parte de la cuaresma y pascua -en los tres años- y para completar a san Marcos en el año B. </a:t>
            </a:r>
            <a:endParaRPr lang="es-AR" sz="2400" b="1" dirty="0">
              <a:solidFill>
                <a:schemeClr val="tx1"/>
              </a:solidFill>
            </a:endParaRPr>
          </a:p>
          <a:p>
            <a:endParaRPr lang="es-A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00034" y="357166"/>
            <a:ext cx="7772400" cy="736612"/>
          </a:xfrm>
        </p:spPr>
        <p:txBody>
          <a:bodyPr>
            <a:normAutofit fontScale="90000"/>
          </a:bodyPr>
          <a:lstStyle/>
          <a:p>
            <a:pPr lvl="0"/>
            <a:r>
              <a:rPr lang="es-UY" dirty="0">
                <a:solidFill>
                  <a:schemeClr val="tx2"/>
                </a:solidFill>
              </a:rPr>
              <a:t>El Leccionario ferial </a:t>
            </a:r>
            <a:r>
              <a:rPr lang="es-AR" dirty="0">
                <a:solidFill>
                  <a:schemeClr val="tx2"/>
                </a:solidFill>
              </a:rPr>
              <a:t/>
            </a:r>
            <a:br>
              <a:rPr lang="es-AR" dirty="0">
                <a:solidFill>
                  <a:schemeClr val="tx2"/>
                </a:solidFill>
              </a:rPr>
            </a:br>
            <a:endParaRPr lang="es-AR" dirty="0">
              <a:solidFill>
                <a:schemeClr val="tx2"/>
              </a:solidFill>
            </a:endParaRPr>
          </a:p>
        </p:txBody>
      </p:sp>
      <p:sp>
        <p:nvSpPr>
          <p:cNvPr id="3" name="2 Marcador de texto"/>
          <p:cNvSpPr>
            <a:spLocks noGrp="1"/>
          </p:cNvSpPr>
          <p:nvPr>
            <p:ph type="body" idx="1"/>
          </p:nvPr>
        </p:nvSpPr>
        <p:spPr>
          <a:xfrm>
            <a:off x="714348" y="1000108"/>
            <a:ext cx="7772400" cy="5500726"/>
          </a:xfrm>
        </p:spPr>
        <p:txBody>
          <a:bodyPr>
            <a:normAutofit fontScale="85000" lnSpcReduction="20000"/>
          </a:bodyPr>
          <a:lstStyle/>
          <a:p>
            <a:pPr hangingPunct="0"/>
            <a:r>
              <a:rPr lang="es-UY" sz="2800" b="1" dirty="0">
                <a:solidFill>
                  <a:schemeClr val="tx1"/>
                </a:solidFill>
              </a:rPr>
              <a:t> </a:t>
            </a:r>
            <a:endParaRPr lang="es-AR" sz="2800" b="1" dirty="0">
              <a:solidFill>
                <a:schemeClr val="tx1"/>
              </a:solidFill>
            </a:endParaRPr>
          </a:p>
          <a:p>
            <a:pPr hangingPunct="0"/>
            <a:r>
              <a:rPr lang="es-UY" sz="2800" b="1" dirty="0" smtClean="0">
                <a:solidFill>
                  <a:schemeClr val="tx1"/>
                </a:solidFill>
              </a:rPr>
              <a:t> </a:t>
            </a:r>
            <a:r>
              <a:rPr lang="es-UY" sz="2800" b="1" dirty="0">
                <a:solidFill>
                  <a:schemeClr val="tx1"/>
                </a:solidFill>
              </a:rPr>
              <a:t>La gran novedad de esta parte del Leccionario de la misa consiste en haber dotado de lecturas a las ferias de todas las semanas del año. Cada misa tiene dos lecturas, tomadas la primera del AT o del NT -en el tiempo pascual, de los Hechos- y la segunda del evangelio. </a:t>
            </a:r>
            <a:endParaRPr lang="es-AR" sz="2800" b="1" dirty="0">
              <a:solidFill>
                <a:schemeClr val="tx1"/>
              </a:solidFill>
            </a:endParaRPr>
          </a:p>
          <a:p>
            <a:pPr hangingPunct="0"/>
            <a:r>
              <a:rPr lang="es-UY" sz="2800" b="1" dirty="0" smtClean="0">
                <a:solidFill>
                  <a:schemeClr val="tx1"/>
                </a:solidFill>
              </a:rPr>
              <a:t> </a:t>
            </a:r>
          </a:p>
          <a:p>
            <a:pPr hangingPunct="0"/>
            <a:r>
              <a:rPr lang="es-UY" sz="2800" b="1" dirty="0" smtClean="0">
                <a:solidFill>
                  <a:schemeClr val="tx1"/>
                </a:solidFill>
              </a:rPr>
              <a:t>En </a:t>
            </a:r>
            <a:r>
              <a:rPr lang="es-UY" sz="2800" b="1" dirty="0">
                <a:solidFill>
                  <a:schemeClr val="tx1"/>
                </a:solidFill>
              </a:rPr>
              <a:t>adviento, cuaresma y pascua, las lecturas son siempre las mismas todos los años, habiendo sido elegidas de acuerdo con las características propias de cada uno de estos tiempos litúrgicos. </a:t>
            </a:r>
            <a:endParaRPr lang="es-AR" sz="2800" b="1" dirty="0">
              <a:solidFill>
                <a:schemeClr val="tx1"/>
              </a:solidFill>
            </a:endParaRPr>
          </a:p>
          <a:p>
            <a:pPr hangingPunct="0"/>
            <a:r>
              <a:rPr lang="es-UY" sz="2800" b="1" dirty="0" smtClean="0">
                <a:solidFill>
                  <a:schemeClr val="tx1"/>
                </a:solidFill>
              </a:rPr>
              <a:t> </a:t>
            </a:r>
          </a:p>
          <a:p>
            <a:pPr hangingPunct="0"/>
            <a:r>
              <a:rPr lang="es-UY" sz="2800" b="1" dirty="0" smtClean="0">
                <a:solidFill>
                  <a:schemeClr val="tx1"/>
                </a:solidFill>
              </a:rPr>
              <a:t>En </a:t>
            </a:r>
            <a:r>
              <a:rPr lang="es-UY" sz="2800" b="1" dirty="0">
                <a:solidFill>
                  <a:schemeClr val="tx1"/>
                </a:solidFill>
              </a:rPr>
              <a:t>el tiempo ordinario, en las ferias de las treinta y cuatro semanas, las lecturas evangélicas se distribuyen en un solo ciclo, que se repite cada año. En cambio, la primera lectura se reparte en dos ciclos, que se leen en años alternos: el ciclo I en años impares, y el ciclo II en los pares. </a:t>
            </a:r>
            <a:endParaRPr lang="es-AR" sz="2800" b="1" dirty="0">
              <a:solidFill>
                <a:schemeClr val="tx1"/>
              </a:solidFill>
            </a:endParaRPr>
          </a:p>
          <a:p>
            <a:endParaRPr lang="es-A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descr="C:\Users\Graciela\Desktop\images misal.jpg"/>
          <p:cNvPicPr>
            <a:picLocks noChangeAspect="1" noChangeArrowheads="1"/>
          </p:cNvPicPr>
          <p:nvPr/>
        </p:nvPicPr>
        <p:blipFill>
          <a:blip r:embed="rId2"/>
          <a:srcRect/>
          <a:stretch>
            <a:fillRect/>
          </a:stretch>
        </p:blipFill>
        <p:spPr bwMode="auto">
          <a:xfrm>
            <a:off x="1500166" y="1214422"/>
            <a:ext cx="5715040" cy="4280764"/>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22313" y="500043"/>
            <a:ext cx="7772400" cy="6000792"/>
          </a:xfrm>
        </p:spPr>
        <p:txBody>
          <a:bodyPr>
            <a:normAutofit/>
          </a:bodyPr>
          <a:lstStyle/>
          <a:p>
            <a:pPr hangingPunct="0"/>
            <a:r>
              <a:rPr lang="es-UY" sz="2400" b="1" dirty="0">
                <a:solidFill>
                  <a:schemeClr val="tx1"/>
                </a:solidFill>
              </a:rPr>
              <a:t>Para estos dos libros litúrgicos la Iglesia ha incluido unas «Introducciones» referentes a los principios y normas necesarias para su uso. Se trata de: «</a:t>
            </a:r>
            <a:r>
              <a:rPr lang="es-UY" sz="2400" b="1" i="1" dirty="0">
                <a:solidFill>
                  <a:schemeClr val="tx1"/>
                </a:solidFill>
              </a:rPr>
              <a:t>La Ordenación de las lecturas de la Misa</a:t>
            </a:r>
            <a:r>
              <a:rPr lang="es-UY" sz="2400" b="1" dirty="0">
                <a:solidFill>
                  <a:schemeClr val="tx1"/>
                </a:solidFill>
              </a:rPr>
              <a:t>» (OLM) y de la Institución General del Misal Romano (IGMR).</a:t>
            </a:r>
            <a:endParaRPr lang="es-AR" sz="2400" b="1" dirty="0">
              <a:solidFill>
                <a:schemeClr val="tx1"/>
              </a:solidFill>
            </a:endParaRPr>
          </a:p>
          <a:p>
            <a:pPr hangingPunct="0"/>
            <a:r>
              <a:rPr lang="es-UY" sz="2400" b="1" dirty="0">
                <a:solidFill>
                  <a:schemeClr val="tx1"/>
                </a:solidFill>
              </a:rPr>
              <a:t> </a:t>
            </a:r>
            <a:endParaRPr lang="es-AR" sz="2400" b="1" dirty="0">
              <a:solidFill>
                <a:schemeClr val="tx1"/>
              </a:solidFill>
            </a:endParaRPr>
          </a:p>
          <a:p>
            <a:pPr hangingPunct="0"/>
            <a:r>
              <a:rPr lang="es-UY" sz="2400" b="1" dirty="0">
                <a:solidFill>
                  <a:schemeClr val="tx1"/>
                </a:solidFill>
              </a:rPr>
              <a:t>Tanto la OLM como a IGMR son dos instrumentos que tienen un valor normativo-instructivo y son indispensables para formar y guiar, explicar y hacer comprender a celebrar con inteligencia y </a:t>
            </a:r>
            <a:r>
              <a:rPr lang="es-UY" sz="2400" b="1" dirty="0" smtClean="0">
                <a:solidFill>
                  <a:schemeClr val="tx1"/>
                </a:solidFill>
              </a:rPr>
              <a:t>ductilidad</a:t>
            </a:r>
            <a:r>
              <a:rPr lang="es-UY" sz="2400" b="1" dirty="0">
                <a:solidFill>
                  <a:schemeClr val="tx1"/>
                </a:solidFill>
              </a:rPr>
              <a:t>, a la única asamblea celebrativa llamada a participar de las </a:t>
            </a:r>
            <a:r>
              <a:rPr lang="es-UY" sz="2400" b="1" i="1" dirty="0">
                <a:solidFill>
                  <a:schemeClr val="tx1"/>
                </a:solidFill>
              </a:rPr>
              <a:t>dos mesas</a:t>
            </a:r>
            <a:r>
              <a:rPr lang="es-UY" sz="2400" b="1" dirty="0">
                <a:solidFill>
                  <a:schemeClr val="tx1"/>
                </a:solidFill>
              </a:rPr>
              <a:t>, de la Palabra y de la Eucaristía, con la guía de los dos libros litúrgicos: el </a:t>
            </a:r>
            <a:r>
              <a:rPr lang="es-UY" sz="2400" b="1" i="1" dirty="0">
                <a:solidFill>
                  <a:schemeClr val="tx1"/>
                </a:solidFill>
              </a:rPr>
              <a:t>Leccionario</a:t>
            </a:r>
            <a:r>
              <a:rPr lang="es-UY" sz="2400" b="1" dirty="0">
                <a:solidFill>
                  <a:schemeClr val="tx1"/>
                </a:solidFill>
              </a:rPr>
              <a:t> y el </a:t>
            </a:r>
            <a:r>
              <a:rPr lang="es-UY" sz="2400" b="1" i="1" dirty="0">
                <a:solidFill>
                  <a:schemeClr val="tx1"/>
                </a:solidFill>
              </a:rPr>
              <a:t>Misal</a:t>
            </a:r>
            <a:r>
              <a:rPr lang="es-UY" sz="2400" b="1" dirty="0">
                <a:solidFill>
                  <a:schemeClr val="tx1"/>
                </a:solidFill>
              </a:rPr>
              <a:t>.</a:t>
            </a:r>
            <a:endParaRPr lang="es-AR" sz="2400" b="1" dirty="0">
              <a:solidFill>
                <a:schemeClr val="tx1"/>
              </a:solidFill>
            </a:endParaRPr>
          </a:p>
          <a:p>
            <a:pPr hangingPunct="0"/>
            <a:r>
              <a:rPr lang="es-UY" dirty="0"/>
              <a:t> </a:t>
            </a:r>
            <a:endParaRPr lang="es-AR" dirty="0"/>
          </a:p>
          <a:p>
            <a:endParaRPr lang="es-A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5" name="Picture 3" descr="C:\Users\Graciela\Desktop\images misal.jpg"/>
          <p:cNvPicPr>
            <a:picLocks noChangeAspect="1" noChangeArrowheads="1"/>
          </p:cNvPicPr>
          <p:nvPr/>
        </p:nvPicPr>
        <p:blipFill>
          <a:blip r:embed="rId2"/>
          <a:srcRect/>
          <a:stretch>
            <a:fillRect/>
          </a:stretch>
        </p:blipFill>
        <p:spPr bwMode="auto">
          <a:xfrm>
            <a:off x="0" y="357166"/>
            <a:ext cx="5143536" cy="4280764"/>
          </a:xfrm>
          <a:prstGeom prst="rect">
            <a:avLst/>
          </a:prstGeom>
          <a:noFill/>
        </p:spPr>
      </p:pic>
      <p:sp>
        <p:nvSpPr>
          <p:cNvPr id="3" name="2 Rectángulo"/>
          <p:cNvSpPr/>
          <p:nvPr/>
        </p:nvSpPr>
        <p:spPr>
          <a:xfrm>
            <a:off x="4572000" y="2500306"/>
            <a:ext cx="4572000" cy="4031873"/>
          </a:xfrm>
          <a:prstGeom prst="rect">
            <a:avLst/>
          </a:prstGeom>
        </p:spPr>
        <p:txBody>
          <a:bodyPr wrap="square">
            <a:spAutoFit/>
          </a:bodyPr>
          <a:lstStyle/>
          <a:p>
            <a:r>
              <a:rPr lang="es-ES_tradnl" sz="3200" dirty="0"/>
              <a:t>El Misal es el libro por excelencia y central en el conjunto de los libros litúrgicos, de manera análoga a como la Eucaristía es la fuente y la culminación de toda la vida cristiana. </a:t>
            </a:r>
            <a:endParaRPr lang="es-AR" sz="3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22313" y="714356"/>
            <a:ext cx="7772400" cy="4857783"/>
          </a:xfrm>
        </p:spPr>
        <p:txBody>
          <a:bodyPr>
            <a:normAutofit/>
          </a:bodyPr>
          <a:lstStyle/>
          <a:p>
            <a:endParaRPr lang="es-ES" sz="4000" dirty="0" smtClean="0">
              <a:solidFill>
                <a:schemeClr val="tx1"/>
              </a:solidFill>
            </a:endParaRPr>
          </a:p>
          <a:p>
            <a:r>
              <a:rPr lang="es-ES" sz="4000" dirty="0" smtClean="0">
                <a:solidFill>
                  <a:schemeClr val="tx1"/>
                </a:solidFill>
              </a:rPr>
              <a:t>La </a:t>
            </a:r>
            <a:r>
              <a:rPr lang="es-ES" sz="4000" dirty="0">
                <a:solidFill>
                  <a:schemeClr val="tx1"/>
                </a:solidFill>
              </a:rPr>
              <a:t>Iglesia ve en el Misal la garantía de la unidad sustancial del Rito Romano, en medio de la exigente necesidad de la inculturación; la garantía de la </a:t>
            </a:r>
            <a:r>
              <a:rPr lang="es-ES" sz="4000" dirty="0" err="1">
                <a:solidFill>
                  <a:schemeClr val="tx1"/>
                </a:solidFill>
              </a:rPr>
              <a:t>eclesialidad</a:t>
            </a:r>
            <a:r>
              <a:rPr lang="es-ES" sz="4000" dirty="0">
                <a:solidFill>
                  <a:schemeClr val="tx1"/>
                </a:solidFill>
              </a:rPr>
              <a:t> de su celebración cotidiana.</a:t>
            </a:r>
            <a:endParaRPr lang="es-AR" sz="4000" dirty="0">
              <a:solidFill>
                <a:schemeClr val="tx1"/>
              </a:solidFill>
            </a:endParaRPr>
          </a:p>
          <a:p>
            <a:endParaRPr lang="es-A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928671"/>
            <a:ext cx="7772400" cy="857256"/>
          </a:xfrm>
        </p:spPr>
        <p:txBody>
          <a:bodyPr/>
          <a:lstStyle/>
          <a:p>
            <a:r>
              <a:rPr lang="es-AR" dirty="0" smtClean="0"/>
              <a:t>Libros para tener en casa</a:t>
            </a:r>
            <a:endParaRPr lang="es-AR" dirty="0"/>
          </a:p>
        </p:txBody>
      </p:sp>
      <p:pic>
        <p:nvPicPr>
          <p:cNvPr id="19458" name="Picture 2" descr="C:\Users\Graciela\Desktop\timthumb.php.jpg"/>
          <p:cNvPicPr>
            <a:picLocks noChangeAspect="1" noChangeArrowheads="1"/>
          </p:cNvPicPr>
          <p:nvPr/>
        </p:nvPicPr>
        <p:blipFill>
          <a:blip r:embed="rId2"/>
          <a:srcRect/>
          <a:stretch>
            <a:fillRect/>
          </a:stretch>
        </p:blipFill>
        <p:spPr bwMode="auto">
          <a:xfrm>
            <a:off x="571472" y="1643050"/>
            <a:ext cx="3143272" cy="4019827"/>
          </a:xfrm>
          <a:prstGeom prst="rect">
            <a:avLst/>
          </a:prstGeom>
          <a:noFill/>
        </p:spPr>
      </p:pic>
      <p:pic>
        <p:nvPicPr>
          <p:cNvPr id="19459" name="Picture 3" descr="C:\Users\Graciela\Desktop\timthumb.php 2.jpg"/>
          <p:cNvPicPr>
            <a:picLocks noChangeAspect="1" noChangeArrowheads="1"/>
          </p:cNvPicPr>
          <p:nvPr/>
        </p:nvPicPr>
        <p:blipFill>
          <a:blip r:embed="rId3"/>
          <a:srcRect/>
          <a:stretch>
            <a:fillRect/>
          </a:stretch>
        </p:blipFill>
        <p:spPr bwMode="auto">
          <a:xfrm>
            <a:off x="5643570" y="1785926"/>
            <a:ext cx="2775876" cy="2857520"/>
          </a:xfrm>
          <a:prstGeom prst="rect">
            <a:avLst/>
          </a:prstGeom>
          <a:noFill/>
        </p:spPr>
      </p:pic>
      <p:pic>
        <p:nvPicPr>
          <p:cNvPr id="21506" name="Picture 2" descr="C:\Users\Graciela\Desktop\PP-VS-008-ORDO-Calendario-Liturgico-2021-Conferencia-Episcopal-frente.jpg"/>
          <p:cNvPicPr>
            <a:picLocks noChangeAspect="1" noChangeArrowheads="1"/>
          </p:cNvPicPr>
          <p:nvPr/>
        </p:nvPicPr>
        <p:blipFill>
          <a:blip r:embed="rId4" cstate="print"/>
          <a:srcRect/>
          <a:stretch>
            <a:fillRect/>
          </a:stretch>
        </p:blipFill>
        <p:spPr bwMode="auto">
          <a:xfrm>
            <a:off x="3643306" y="4639751"/>
            <a:ext cx="2952744" cy="2218249"/>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iblia"/>
          <p:cNvPicPr>
            <a:picLocks noChangeAspect="1" noChangeArrowheads="1"/>
          </p:cNvPicPr>
          <p:nvPr/>
        </p:nvPicPr>
        <p:blipFill>
          <a:blip r:embed="rId4"/>
          <a:srcRect/>
          <a:stretch>
            <a:fillRect/>
          </a:stretch>
        </p:blipFill>
        <p:spPr bwMode="auto">
          <a:xfrm>
            <a:off x="785786" y="642918"/>
            <a:ext cx="7500958" cy="5625719"/>
          </a:xfrm>
          <a:prstGeom prst="rect">
            <a:avLst/>
          </a:prstGeom>
          <a:noFill/>
        </p:spPr>
      </p:pic>
      <p:pic>
        <p:nvPicPr>
          <p:cNvPr id="2059" name="Varios - Track 09.wav">
            <a:hlinkClick r:id="" action="ppaction://media"/>
          </p:cNvPr>
          <p:cNvPicPr>
            <a:picLocks noRot="1" noChangeAspect="1" noChangeArrowheads="1"/>
          </p:cNvPicPr>
          <p:nvPr>
            <a:audioFile r:link="rId1"/>
          </p:nvPr>
        </p:nvPicPr>
        <p:blipFill>
          <a:blip r:embed="rId5"/>
          <a:srcRect/>
          <a:stretch>
            <a:fillRect/>
          </a:stretch>
        </p:blipFill>
        <p:spPr bwMode="auto">
          <a:xfrm>
            <a:off x="0" y="6553200"/>
            <a:ext cx="304800" cy="304800"/>
          </a:xfrm>
          <a:prstGeom prst="rect">
            <a:avLst/>
          </a:prstGeom>
          <a:noFill/>
        </p:spPr>
      </p:pic>
    </p:spTree>
  </p:cSld>
  <p:clrMapOvr>
    <a:masterClrMapping/>
  </p:clrMapOvr>
  <p:transition spd="med">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2000"/>
                                        <p:tgtEl>
                                          <p:spTgt spid="2050"/>
                                        </p:tgtEl>
                                      </p:cBhvr>
                                    </p:animEffect>
                                    <p:anim calcmode="lin" valueType="num">
                                      <p:cBhvr>
                                        <p:cTn id="8" dur="2000" fill="hold"/>
                                        <p:tgtEl>
                                          <p:spTgt spid="2050"/>
                                        </p:tgtEl>
                                        <p:attrNameLst>
                                          <p:attrName>style.rotation</p:attrName>
                                        </p:attrNameLst>
                                      </p:cBhvr>
                                      <p:tavLst>
                                        <p:tav tm="0">
                                          <p:val>
                                            <p:fltVal val="720"/>
                                          </p:val>
                                        </p:tav>
                                        <p:tav tm="100000">
                                          <p:val>
                                            <p:fltVal val="0"/>
                                          </p:val>
                                        </p:tav>
                                      </p:tavLst>
                                    </p:anim>
                                    <p:anim calcmode="lin" valueType="num">
                                      <p:cBhvr>
                                        <p:cTn id="9" dur="2000" fill="hold"/>
                                        <p:tgtEl>
                                          <p:spTgt spid="2050"/>
                                        </p:tgtEl>
                                        <p:attrNameLst>
                                          <p:attrName>ppt_h</p:attrName>
                                        </p:attrNameLst>
                                      </p:cBhvr>
                                      <p:tavLst>
                                        <p:tav tm="0">
                                          <p:val>
                                            <p:fltVal val="0"/>
                                          </p:val>
                                        </p:tav>
                                        <p:tav tm="100000">
                                          <p:val>
                                            <p:strVal val="#ppt_h"/>
                                          </p:val>
                                        </p:tav>
                                      </p:tavLst>
                                    </p:anim>
                                    <p:anim calcmode="lin" valueType="num">
                                      <p:cBhvr>
                                        <p:cTn id="10" dur="2000" fill="hold"/>
                                        <p:tgtEl>
                                          <p:spTgt spid="2050"/>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numSld="19">
                <p:cTn id="11" fill="hold" display="0">
                  <p:stCondLst>
                    <p:cond delay="indefinite"/>
                  </p:stCondLst>
                  <p:endCondLst>
                    <p:cond evt="onPrev" delay="0">
                      <p:tgtEl>
                        <p:sldTgt/>
                      </p:tgtEl>
                    </p:cond>
                    <p:cond evt="onStopAudio" delay="0">
                      <p:tgtEl>
                        <p:sldTgt/>
                      </p:tgtEl>
                    </p:cond>
                  </p:endCondLst>
                </p:cTn>
                <p:tgtEl>
                  <p:spTgt spid="2059"/>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428605"/>
            <a:ext cx="7772400" cy="785818"/>
          </a:xfrm>
        </p:spPr>
        <p:txBody>
          <a:bodyPr/>
          <a:lstStyle/>
          <a:p>
            <a:r>
              <a:rPr lang="es-AR" dirty="0" smtClean="0">
                <a:solidFill>
                  <a:schemeClr val="tx2"/>
                </a:solidFill>
              </a:rPr>
              <a:t>Los rituales</a:t>
            </a:r>
            <a:endParaRPr lang="es-AR" dirty="0">
              <a:solidFill>
                <a:schemeClr val="tx2"/>
              </a:solidFill>
            </a:endParaRPr>
          </a:p>
        </p:txBody>
      </p:sp>
      <p:pic>
        <p:nvPicPr>
          <p:cNvPr id="22531" name="Picture 3" descr="C:\Users\Graciela\Desktop\index bau.jpg"/>
          <p:cNvPicPr>
            <a:picLocks noChangeAspect="1" noChangeArrowheads="1"/>
          </p:cNvPicPr>
          <p:nvPr/>
        </p:nvPicPr>
        <p:blipFill>
          <a:blip r:embed="rId2"/>
          <a:srcRect/>
          <a:stretch>
            <a:fillRect/>
          </a:stretch>
        </p:blipFill>
        <p:spPr bwMode="auto">
          <a:xfrm>
            <a:off x="928662" y="1643050"/>
            <a:ext cx="2619375" cy="1743075"/>
          </a:xfrm>
          <a:prstGeom prst="rect">
            <a:avLst/>
          </a:prstGeom>
          <a:noFill/>
        </p:spPr>
      </p:pic>
      <p:pic>
        <p:nvPicPr>
          <p:cNvPr id="22532" name="Picture 4" descr="C:\Users\Graciela\Desktop\images conf.jpg"/>
          <p:cNvPicPr>
            <a:picLocks noChangeAspect="1" noChangeArrowheads="1"/>
          </p:cNvPicPr>
          <p:nvPr/>
        </p:nvPicPr>
        <p:blipFill>
          <a:blip r:embed="rId3"/>
          <a:srcRect/>
          <a:stretch>
            <a:fillRect/>
          </a:stretch>
        </p:blipFill>
        <p:spPr bwMode="auto">
          <a:xfrm>
            <a:off x="6143636" y="1285860"/>
            <a:ext cx="1781175" cy="2571750"/>
          </a:xfrm>
          <a:prstGeom prst="rect">
            <a:avLst/>
          </a:prstGeom>
          <a:noFill/>
        </p:spPr>
      </p:pic>
      <p:pic>
        <p:nvPicPr>
          <p:cNvPr id="22533" name="Picture 5" descr="C:\Users\Graciela\Desktop\index matri.jpg"/>
          <p:cNvPicPr>
            <a:picLocks noChangeAspect="1" noChangeArrowheads="1"/>
          </p:cNvPicPr>
          <p:nvPr/>
        </p:nvPicPr>
        <p:blipFill>
          <a:blip r:embed="rId4"/>
          <a:srcRect/>
          <a:stretch>
            <a:fillRect/>
          </a:stretch>
        </p:blipFill>
        <p:spPr bwMode="auto">
          <a:xfrm>
            <a:off x="1071538" y="4000504"/>
            <a:ext cx="2619375" cy="1743075"/>
          </a:xfrm>
          <a:prstGeom prst="rect">
            <a:avLst/>
          </a:prstGeom>
          <a:noFill/>
        </p:spPr>
      </p:pic>
      <p:pic>
        <p:nvPicPr>
          <p:cNvPr id="22534" name="Picture 6" descr="C:\Users\Graciela\Desktop\timthumb.phpex.jpg"/>
          <p:cNvPicPr>
            <a:picLocks noChangeAspect="1" noChangeArrowheads="1"/>
          </p:cNvPicPr>
          <p:nvPr/>
        </p:nvPicPr>
        <p:blipFill>
          <a:blip r:embed="rId5"/>
          <a:srcRect/>
          <a:stretch>
            <a:fillRect/>
          </a:stretch>
        </p:blipFill>
        <p:spPr bwMode="auto">
          <a:xfrm>
            <a:off x="4929190" y="4214818"/>
            <a:ext cx="3286128" cy="2190752"/>
          </a:xfrm>
          <a:prstGeom prst="rect">
            <a:avLst/>
          </a:prstGeom>
          <a:noFill/>
        </p:spPr>
      </p:pic>
      <p:sp>
        <p:nvSpPr>
          <p:cNvPr id="9" name="8 Estrella de 5 puntas"/>
          <p:cNvSpPr/>
          <p:nvPr/>
        </p:nvSpPr>
        <p:spPr>
          <a:xfrm>
            <a:off x="642910" y="1500174"/>
            <a:ext cx="357190" cy="48577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10 Estrella de 5 puntas"/>
          <p:cNvSpPr/>
          <p:nvPr/>
        </p:nvSpPr>
        <p:spPr>
          <a:xfrm>
            <a:off x="5929322" y="1071546"/>
            <a:ext cx="357190" cy="48577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11 Estrella de 5 puntas"/>
          <p:cNvSpPr/>
          <p:nvPr/>
        </p:nvSpPr>
        <p:spPr>
          <a:xfrm>
            <a:off x="857224" y="3857628"/>
            <a:ext cx="357190" cy="485772"/>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14 Estrella de 5 puntas"/>
          <p:cNvSpPr/>
          <p:nvPr/>
        </p:nvSpPr>
        <p:spPr>
          <a:xfrm>
            <a:off x="4786314" y="4071942"/>
            <a:ext cx="428628" cy="500066"/>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22313" y="1357299"/>
            <a:ext cx="7772400" cy="785817"/>
          </a:xfrm>
        </p:spPr>
        <p:txBody>
          <a:bodyPr/>
          <a:lstStyle/>
          <a:p>
            <a:r>
              <a:rPr lang="es-AR" dirty="0" smtClean="0">
                <a:solidFill>
                  <a:schemeClr val="tx2"/>
                </a:solidFill>
              </a:rPr>
              <a:t>novedad</a:t>
            </a:r>
            <a:endParaRPr lang="es-AR" dirty="0">
              <a:solidFill>
                <a:schemeClr val="tx2"/>
              </a:solidFill>
            </a:endParaRPr>
          </a:p>
        </p:txBody>
      </p:sp>
      <p:pic>
        <p:nvPicPr>
          <p:cNvPr id="23554" name="Picture 2" descr="C:\Users\Graciela\Desktop\indexvirgen.jpg"/>
          <p:cNvPicPr>
            <a:picLocks noChangeAspect="1" noChangeArrowheads="1"/>
          </p:cNvPicPr>
          <p:nvPr/>
        </p:nvPicPr>
        <p:blipFill>
          <a:blip r:embed="rId2"/>
          <a:srcRect/>
          <a:stretch>
            <a:fillRect/>
          </a:stretch>
        </p:blipFill>
        <p:spPr bwMode="auto">
          <a:xfrm>
            <a:off x="2786050" y="2285992"/>
            <a:ext cx="5648019" cy="423056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a:xfrm>
            <a:off x="714348" y="500042"/>
            <a:ext cx="7772400" cy="736612"/>
          </a:xfrm>
        </p:spPr>
        <p:txBody>
          <a:bodyPr/>
          <a:lstStyle/>
          <a:p>
            <a:r>
              <a:rPr lang="es-AR" dirty="0" smtClean="0"/>
              <a:t>La primera mesa</a:t>
            </a:r>
            <a:endParaRPr lang="es-AR" dirty="0"/>
          </a:p>
        </p:txBody>
      </p:sp>
      <p:sp>
        <p:nvSpPr>
          <p:cNvPr id="2049" name="Rectangle 1"/>
          <p:cNvSpPr>
            <a:spLocks noChangeArrowheads="1"/>
          </p:cNvSpPr>
          <p:nvPr/>
        </p:nvSpPr>
        <p:spPr bwMode="auto">
          <a:xfrm>
            <a:off x="0" y="1428736"/>
            <a:ext cx="8858280" cy="403187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UY" sz="32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Ante todo, Cristo Jesús se nos da en alimento como la Palabra. Ya “comemos” y “comulgamos” a Cristo como Palabra. O sea, no sólo oímos, sino le escuchamos, le admitimos dentro de nosotros, asimilamos su Palabra, para llevarla a la práctica, aceptando su mentalidad y su estilo de vida.  No sólo cuando es fácil, sino también cuando nos parece exigente.</a:t>
            </a:r>
            <a:endParaRPr kumimoji="0" lang="es-UY"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28662" y="571480"/>
            <a:ext cx="7772400" cy="785818"/>
          </a:xfrm>
        </p:spPr>
        <p:txBody>
          <a:bodyPr/>
          <a:lstStyle/>
          <a:p>
            <a:r>
              <a:rPr lang="es-AR" dirty="0" smtClean="0">
                <a:solidFill>
                  <a:schemeClr val="tx2"/>
                </a:solidFill>
              </a:rPr>
              <a:t>EVANGELIARIO</a:t>
            </a:r>
            <a:endParaRPr lang="es-AR" dirty="0">
              <a:solidFill>
                <a:schemeClr val="tx2"/>
              </a:solidFill>
            </a:endParaRPr>
          </a:p>
        </p:txBody>
      </p:sp>
      <p:pic>
        <p:nvPicPr>
          <p:cNvPr id="24578" name="Picture 2" descr="C:\Users\Graciela\Desktop\timthumb.php4.jpg"/>
          <p:cNvPicPr>
            <a:picLocks noChangeAspect="1" noChangeArrowheads="1"/>
          </p:cNvPicPr>
          <p:nvPr/>
        </p:nvPicPr>
        <p:blipFill>
          <a:blip r:embed="rId2"/>
          <a:srcRect/>
          <a:stretch>
            <a:fillRect/>
          </a:stretch>
        </p:blipFill>
        <p:spPr bwMode="auto">
          <a:xfrm>
            <a:off x="571472" y="1857364"/>
            <a:ext cx="3643338" cy="4286280"/>
          </a:xfrm>
          <a:prstGeom prst="rect">
            <a:avLst/>
          </a:prstGeom>
          <a:noFill/>
        </p:spPr>
      </p:pic>
      <p:sp>
        <p:nvSpPr>
          <p:cNvPr id="5" name="4 Rectángulo"/>
          <p:cNvSpPr/>
          <p:nvPr/>
        </p:nvSpPr>
        <p:spPr>
          <a:xfrm>
            <a:off x="6072198" y="1928802"/>
            <a:ext cx="2786082" cy="4401205"/>
          </a:xfrm>
          <a:prstGeom prst="rect">
            <a:avLst/>
          </a:prstGeom>
        </p:spPr>
        <p:txBody>
          <a:bodyPr wrap="square">
            <a:spAutoFit/>
          </a:bodyPr>
          <a:lstStyle/>
          <a:p>
            <a:r>
              <a:rPr lang="es-AR" sz="2800" dirty="0" smtClean="0"/>
              <a:t>El </a:t>
            </a:r>
            <a:r>
              <a:rPr lang="es-AR" sz="2800" b="1" dirty="0" smtClean="0"/>
              <a:t>evangeliario</a:t>
            </a:r>
            <a:r>
              <a:rPr lang="es-AR" sz="2800" dirty="0" smtClean="0"/>
              <a:t> es el </a:t>
            </a:r>
            <a:r>
              <a:rPr lang="es-AR" sz="2800" dirty="0" smtClean="0">
                <a:hlinkClick r:id="rId3" tooltip="Libro"/>
              </a:rPr>
              <a:t>libro</a:t>
            </a:r>
            <a:r>
              <a:rPr lang="es-AR" sz="2800" dirty="0" smtClean="0"/>
              <a:t> que recoge los textos de las lecturas </a:t>
            </a:r>
            <a:r>
              <a:rPr lang="es-AR" sz="2800" dirty="0" smtClean="0">
                <a:hlinkClick r:id="rId4" tooltip="Evangelio"/>
              </a:rPr>
              <a:t>evangélicas</a:t>
            </a:r>
            <a:r>
              <a:rPr lang="es-AR" sz="2800" dirty="0" smtClean="0"/>
              <a:t> relativas a cada uno de los días del año dispuestas según el </a:t>
            </a:r>
            <a:r>
              <a:rPr lang="es-AR" sz="2800" dirty="0" smtClean="0">
                <a:hlinkClick r:id="rId5"/>
              </a:rPr>
              <a:t>orden litúrgico</a:t>
            </a:r>
            <a:r>
              <a:rPr lang="es-AR" sz="2800" dirty="0" smtClean="0"/>
              <a:t>. </a:t>
            </a:r>
            <a:endParaRPr lang="es-A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SC03688"/>
          <p:cNvPicPr>
            <a:picLocks noChangeAspect="1" noChangeArrowheads="1"/>
          </p:cNvPicPr>
          <p:nvPr/>
        </p:nvPicPr>
        <p:blipFill>
          <a:blip r:embed="rId3"/>
          <a:srcRect/>
          <a:stretch>
            <a:fillRect/>
          </a:stretch>
        </p:blipFill>
        <p:spPr bwMode="auto">
          <a:xfrm>
            <a:off x="428596" y="285728"/>
            <a:ext cx="8429652" cy="6322239"/>
          </a:xfrm>
          <a:prstGeom prst="rect">
            <a:avLst/>
          </a:prstGeom>
          <a:noFill/>
        </p:spPr>
      </p:pic>
      <p:sp>
        <p:nvSpPr>
          <p:cNvPr id="3075" name="Text Box 3"/>
          <p:cNvSpPr txBox="1">
            <a:spLocks noChangeArrowheads="1"/>
          </p:cNvSpPr>
          <p:nvPr/>
        </p:nvSpPr>
        <p:spPr bwMode="auto">
          <a:xfrm>
            <a:off x="2895600" y="4294188"/>
            <a:ext cx="4903907" cy="2062103"/>
          </a:xfrm>
          <a:prstGeom prst="rect">
            <a:avLst/>
          </a:prstGeom>
          <a:noFill/>
          <a:ln w="9525">
            <a:noFill/>
            <a:miter lim="800000"/>
            <a:headEnd/>
            <a:tailEnd/>
          </a:ln>
          <a:effectLst/>
        </p:spPr>
        <p:txBody>
          <a:bodyPr wrap="none">
            <a:spAutoFit/>
          </a:bodyPr>
          <a:lstStyle/>
          <a:p>
            <a:r>
              <a:rPr lang="es-ES" sz="3200" b="1" dirty="0">
                <a:solidFill>
                  <a:schemeClr val="bg1"/>
                </a:solidFill>
                <a:latin typeface="Tahoma" pitchFamily="34" charset="0"/>
              </a:rPr>
              <a:t>La Palabra de Dios</a:t>
            </a:r>
          </a:p>
          <a:p>
            <a:r>
              <a:rPr lang="es-ES" sz="3200" b="1" dirty="0">
                <a:solidFill>
                  <a:schemeClr val="bg1"/>
                </a:solidFill>
                <a:latin typeface="Tahoma" pitchFamily="34" charset="0"/>
              </a:rPr>
              <a:t>alcanza su plenitud</a:t>
            </a:r>
          </a:p>
          <a:p>
            <a:r>
              <a:rPr lang="es-ES" sz="3200" b="1" dirty="0">
                <a:solidFill>
                  <a:schemeClr val="bg1"/>
                </a:solidFill>
                <a:latin typeface="Tahoma" pitchFamily="34" charset="0"/>
              </a:rPr>
              <a:t>cuando es leída en la </a:t>
            </a:r>
          </a:p>
          <a:p>
            <a:r>
              <a:rPr lang="es-ES" sz="3200" b="1" dirty="0">
                <a:solidFill>
                  <a:schemeClr val="bg1"/>
                </a:solidFill>
                <a:latin typeface="Tahoma" pitchFamily="34" charset="0"/>
              </a:rPr>
              <a:t>comunión de la Iglesia</a:t>
            </a:r>
            <a:r>
              <a:rPr lang="es-ES" dirty="0"/>
              <a:t>.</a:t>
            </a:r>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gtEl>
                                        <p:attrNameLst>
                                          <p:attrName>style.visibility</p:attrName>
                                        </p:attrNameLst>
                                      </p:cBhvr>
                                      <p:to>
                                        <p:strVal val="visible"/>
                                      </p:to>
                                    </p:set>
                                  </p:childTnLst>
                                  <p:subTnLst>
                                    <p:set>
                                      <p:cBhvr override="childStyle">
                                        <p:cTn dur="1" fill="hold" display="0" masterRel="nextClick" afterEffect="1"/>
                                        <p:tgtEl>
                                          <p:spTgt spid="3075"/>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428728" y="2071678"/>
            <a:ext cx="5857916" cy="1428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5400" b="1" dirty="0" smtClean="0">
                <a:solidFill>
                  <a:schemeClr val="bg1"/>
                </a:solidFill>
              </a:rPr>
              <a:t>¡GRACIAS !</a:t>
            </a:r>
            <a:endParaRPr lang="es-AR" sz="5400" b="1" dirty="0">
              <a:solidFill>
                <a:schemeClr val="bg1"/>
              </a:solidFill>
            </a:endParaRPr>
          </a:p>
        </p:txBody>
      </p:sp>
      <p:sp>
        <p:nvSpPr>
          <p:cNvPr id="3" name="2 Rectángulo redondeado"/>
          <p:cNvSpPr/>
          <p:nvPr/>
        </p:nvSpPr>
        <p:spPr>
          <a:xfrm>
            <a:off x="5000628" y="4714884"/>
            <a:ext cx="3929090" cy="127159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000" b="1" dirty="0" smtClean="0"/>
              <a:t>Equipo de Pastoral Litúrgica</a:t>
            </a:r>
          </a:p>
          <a:p>
            <a:pPr algn="ctr"/>
            <a:r>
              <a:rPr lang="es-AR" sz="2000" b="1" dirty="0" smtClean="0"/>
              <a:t>Diócesis de RÍO GALLEGOS</a:t>
            </a:r>
            <a:endParaRPr lang="es-AR" sz="20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Graciela\Desktop\827e9d127d5cfe81d479ef42d3b0413a.jpg"/>
          <p:cNvPicPr>
            <a:picLocks noChangeAspect="1" noChangeArrowheads="1"/>
          </p:cNvPicPr>
          <p:nvPr/>
        </p:nvPicPr>
        <p:blipFill>
          <a:blip r:embed="rId2"/>
          <a:srcRect/>
          <a:stretch>
            <a:fillRect/>
          </a:stretch>
        </p:blipFill>
        <p:spPr bwMode="auto">
          <a:xfrm>
            <a:off x="1238250" y="933450"/>
            <a:ext cx="6667500" cy="499110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714348" y="857232"/>
            <a:ext cx="8143932" cy="4031873"/>
          </a:xfrm>
          <a:prstGeom prst="rect">
            <a:avLst/>
          </a:prstGeom>
        </p:spPr>
        <p:txBody>
          <a:bodyPr wrap="square">
            <a:spAutoFit/>
          </a:bodyPr>
          <a:lstStyle/>
          <a:p>
            <a:r>
              <a:rPr lang="es-UY" sz="3200" dirty="0"/>
              <a:t>El concilio Vaticano II ha expresado en estos términos la realidad de las dos mesas: “La Iglesia ha venerado siempre las Sagradas Escrituras al igual que el mismo Cuerpo del Señor, no dejando de tomar de la mesa y de distribuir a los fieles el pan de vida, tanto de la palabra de Dios como del Cuerpo de Cristo, sobre todo en la Liturgia” (DV 21); </a:t>
            </a:r>
            <a:endParaRPr lang="es-AR" sz="3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42910" y="1571612"/>
            <a:ext cx="7772400" cy="4357718"/>
          </a:xfrm>
        </p:spPr>
        <p:txBody>
          <a:bodyPr>
            <a:normAutofit fontScale="90000"/>
          </a:bodyPr>
          <a:lstStyle/>
          <a:p>
            <a:r>
              <a:rPr lang="es-UY" dirty="0"/>
              <a:t>Para las dos mesas preparadas por Cristo a su Iglesia reunida por la Palabra para celebrar la Eucaristía, la tradición celebrativa cristiana siempre ha ofrecido dos libros litúrgicos: </a:t>
            </a:r>
            <a:r>
              <a:rPr lang="es-UY" dirty="0" smtClean="0"/>
              <a:t/>
            </a:r>
            <a:br>
              <a:rPr lang="es-UY" dirty="0" smtClean="0"/>
            </a:br>
            <a:r>
              <a:rPr lang="es-UY" dirty="0" smtClean="0">
                <a:solidFill>
                  <a:schemeClr val="tx2"/>
                </a:solidFill>
              </a:rPr>
              <a:t>el </a:t>
            </a:r>
            <a:r>
              <a:rPr lang="es-UY" i="1" dirty="0">
                <a:solidFill>
                  <a:schemeClr val="tx2"/>
                </a:solidFill>
              </a:rPr>
              <a:t>Leccionario</a:t>
            </a:r>
            <a:r>
              <a:rPr lang="es-UY" dirty="0">
                <a:solidFill>
                  <a:schemeClr val="tx2"/>
                </a:solidFill>
              </a:rPr>
              <a:t> y el </a:t>
            </a:r>
            <a:r>
              <a:rPr lang="es-UY" i="1" dirty="0">
                <a:solidFill>
                  <a:schemeClr val="tx2"/>
                </a:solidFill>
              </a:rPr>
              <a:t>Misal</a:t>
            </a:r>
            <a:r>
              <a:rPr lang="es-UY" dirty="0">
                <a:solidFill>
                  <a:schemeClr val="tx2"/>
                </a:solidFill>
              </a:rPr>
              <a:t>.</a:t>
            </a:r>
            <a:r>
              <a:rPr lang="es-AR" dirty="0"/>
              <a:t/>
            </a:r>
            <a:br>
              <a:rPr lang="es-AR" dirty="0"/>
            </a:br>
            <a:endParaRPr lang="es-AR" dirty="0"/>
          </a:p>
        </p:txBody>
      </p:sp>
      <p:sp>
        <p:nvSpPr>
          <p:cNvPr id="3" name="2 Marcador de texto"/>
          <p:cNvSpPr>
            <a:spLocks noGrp="1"/>
          </p:cNvSpPr>
          <p:nvPr>
            <p:ph type="body" idx="1"/>
          </p:nvPr>
        </p:nvSpPr>
        <p:spPr>
          <a:xfrm>
            <a:off x="714348" y="285729"/>
            <a:ext cx="7772400" cy="714380"/>
          </a:xfrm>
        </p:spPr>
        <p:txBody>
          <a:bodyPr>
            <a:normAutofit fontScale="85000" lnSpcReduction="20000"/>
          </a:bodyPr>
          <a:lstStyle/>
          <a:p>
            <a:r>
              <a:rPr lang="es-AR" sz="6000" dirty="0" smtClean="0">
                <a:solidFill>
                  <a:schemeClr val="tx2"/>
                </a:solidFill>
              </a:rPr>
              <a:t>LOS LIBROS LITÚRGICOS</a:t>
            </a:r>
            <a:endParaRPr lang="es-AR" sz="6000" dirty="0">
              <a:solidFill>
                <a:schemeClr val="tx2"/>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14348" y="357166"/>
            <a:ext cx="7772400" cy="857255"/>
          </a:xfrm>
        </p:spPr>
        <p:txBody>
          <a:bodyPr>
            <a:normAutofit fontScale="92500" lnSpcReduction="20000"/>
          </a:bodyPr>
          <a:lstStyle/>
          <a:p>
            <a:r>
              <a:rPr lang="es-AR" sz="6000" b="1" dirty="0" smtClean="0">
                <a:solidFill>
                  <a:schemeClr val="tx2"/>
                </a:solidFill>
              </a:rPr>
              <a:t>EL LECCIONARIO</a:t>
            </a:r>
            <a:endParaRPr lang="es-AR" sz="6000" b="1" dirty="0">
              <a:solidFill>
                <a:schemeClr val="tx2"/>
              </a:solidFill>
            </a:endParaRPr>
          </a:p>
        </p:txBody>
      </p:sp>
      <p:pic>
        <p:nvPicPr>
          <p:cNvPr id="17410" name="Picture 2" descr="C:\Users\Graciela\Desktop\timthumb.php 3.jpg"/>
          <p:cNvPicPr>
            <a:picLocks noChangeAspect="1" noChangeArrowheads="1"/>
          </p:cNvPicPr>
          <p:nvPr/>
        </p:nvPicPr>
        <p:blipFill>
          <a:blip r:embed="rId2"/>
          <a:srcRect/>
          <a:stretch>
            <a:fillRect/>
          </a:stretch>
        </p:blipFill>
        <p:spPr bwMode="auto">
          <a:xfrm>
            <a:off x="285720" y="1357298"/>
            <a:ext cx="4143404" cy="4874593"/>
          </a:xfrm>
          <a:prstGeom prst="rect">
            <a:avLst/>
          </a:prstGeom>
          <a:noFill/>
        </p:spPr>
      </p:pic>
      <p:sp>
        <p:nvSpPr>
          <p:cNvPr id="5" name="4 Rectángulo"/>
          <p:cNvSpPr/>
          <p:nvPr/>
        </p:nvSpPr>
        <p:spPr>
          <a:xfrm>
            <a:off x="4857720" y="1714488"/>
            <a:ext cx="4286280" cy="4524315"/>
          </a:xfrm>
          <a:prstGeom prst="rect">
            <a:avLst/>
          </a:prstGeom>
        </p:spPr>
        <p:txBody>
          <a:bodyPr wrap="square">
            <a:spAutoFit/>
          </a:bodyPr>
          <a:lstStyle/>
          <a:p>
            <a:r>
              <a:rPr lang="es-UY" sz="3200" b="1" dirty="0"/>
              <a:t>El libro-signo de la presencia de la palabra de Dios en la liturgia es el Leccionario, recuperado como libro litúrgico propio por la reforma litúrgica ordenada por el Vaticano II. </a:t>
            </a:r>
            <a:endParaRPr lang="es-AR" sz="3200"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1643050"/>
            <a:ext cx="4714876" cy="4125925"/>
          </a:xfrm>
        </p:spPr>
        <p:txBody>
          <a:bodyPr>
            <a:normAutofit/>
          </a:bodyPr>
          <a:lstStyle/>
          <a:p>
            <a:pPr lvl="1" algn="l" rtl="0">
              <a:spcBef>
                <a:spcPct val="0"/>
              </a:spcBef>
            </a:pPr>
            <a:r>
              <a:rPr lang="es-AR" sz="4400" b="1" dirty="0" smtClean="0">
                <a:solidFill>
                  <a:schemeClr val="tx2"/>
                </a:solidFill>
              </a:rPr>
              <a:t>-I Dominical</a:t>
            </a:r>
            <a:br>
              <a:rPr lang="es-AR" sz="4400" b="1" dirty="0" smtClean="0">
                <a:solidFill>
                  <a:schemeClr val="tx2"/>
                </a:solidFill>
              </a:rPr>
            </a:br>
            <a:r>
              <a:rPr lang="es-AR" sz="4400" b="1" dirty="0" smtClean="0">
                <a:solidFill>
                  <a:schemeClr val="tx2"/>
                </a:solidFill>
              </a:rPr>
              <a:t>-</a:t>
            </a:r>
            <a:r>
              <a:rPr lang="es-AR" sz="4400" b="1" dirty="0" err="1" smtClean="0">
                <a:solidFill>
                  <a:schemeClr val="tx2"/>
                </a:solidFill>
              </a:rPr>
              <a:t>IIa</a:t>
            </a:r>
            <a:r>
              <a:rPr lang="es-AR" sz="4400" b="1" dirty="0" smtClean="0">
                <a:solidFill>
                  <a:schemeClr val="tx2"/>
                </a:solidFill>
              </a:rPr>
              <a:t> y </a:t>
            </a:r>
            <a:r>
              <a:rPr lang="es-AR" sz="4400" b="1" dirty="0" err="1" smtClean="0">
                <a:solidFill>
                  <a:schemeClr val="tx2"/>
                </a:solidFill>
              </a:rPr>
              <a:t>IIb</a:t>
            </a:r>
            <a:r>
              <a:rPr lang="es-AR" sz="4400" b="1" dirty="0" smtClean="0">
                <a:solidFill>
                  <a:schemeClr val="tx2"/>
                </a:solidFill>
              </a:rPr>
              <a:t> Ferial</a:t>
            </a:r>
            <a:br>
              <a:rPr lang="es-AR" sz="4400" b="1" dirty="0" smtClean="0">
                <a:solidFill>
                  <a:schemeClr val="tx2"/>
                </a:solidFill>
              </a:rPr>
            </a:br>
            <a:r>
              <a:rPr lang="es-AR" sz="4400" b="1" dirty="0" smtClean="0">
                <a:solidFill>
                  <a:schemeClr val="tx2"/>
                </a:solidFill>
              </a:rPr>
              <a:t>-III Santoral</a:t>
            </a:r>
            <a:br>
              <a:rPr lang="es-AR" sz="4400" b="1" dirty="0" smtClean="0">
                <a:solidFill>
                  <a:schemeClr val="tx2"/>
                </a:solidFill>
              </a:rPr>
            </a:br>
            <a:r>
              <a:rPr lang="es-AR" sz="4400" b="1" dirty="0" smtClean="0">
                <a:solidFill>
                  <a:schemeClr val="tx2"/>
                </a:solidFill>
              </a:rPr>
              <a:t>-IV Sacramentos y Misas Diversas</a:t>
            </a:r>
            <a:r>
              <a:rPr lang="es-AR" dirty="0" smtClean="0"/>
              <a:t/>
            </a:r>
            <a:br>
              <a:rPr lang="es-AR" dirty="0" smtClean="0"/>
            </a:br>
            <a:endParaRPr lang="es-AR" dirty="0"/>
          </a:p>
        </p:txBody>
      </p:sp>
      <p:sp>
        <p:nvSpPr>
          <p:cNvPr id="3" name="2 Marcador de texto"/>
          <p:cNvSpPr>
            <a:spLocks noGrp="1"/>
          </p:cNvSpPr>
          <p:nvPr>
            <p:ph type="body" idx="1"/>
          </p:nvPr>
        </p:nvSpPr>
        <p:spPr>
          <a:xfrm>
            <a:off x="357158" y="428605"/>
            <a:ext cx="7772400" cy="714380"/>
          </a:xfrm>
        </p:spPr>
        <p:txBody>
          <a:bodyPr>
            <a:normAutofit/>
          </a:bodyPr>
          <a:lstStyle/>
          <a:p>
            <a:r>
              <a:rPr lang="es-AR" sz="4000" dirty="0" smtClean="0">
                <a:solidFill>
                  <a:schemeClr val="tx1"/>
                </a:solidFill>
              </a:rPr>
              <a:t>Están publicados en 4 tomos </a:t>
            </a:r>
            <a:endParaRPr lang="es-AR" sz="4000" dirty="0">
              <a:solidFill>
                <a:schemeClr val="tx1"/>
              </a:solidFill>
            </a:endParaRPr>
          </a:p>
        </p:txBody>
      </p:sp>
      <p:pic>
        <p:nvPicPr>
          <p:cNvPr id="4" name="Picture 2" descr="C:\Users\Graciela\Desktop\D_NQ_NP_660912-MLA26538861840_122017-O.jpg"/>
          <p:cNvPicPr>
            <a:picLocks noChangeAspect="1" noChangeArrowheads="1"/>
          </p:cNvPicPr>
          <p:nvPr/>
        </p:nvPicPr>
        <p:blipFill>
          <a:blip r:embed="rId2"/>
          <a:srcRect/>
          <a:stretch>
            <a:fillRect/>
          </a:stretch>
        </p:blipFill>
        <p:spPr bwMode="auto">
          <a:xfrm>
            <a:off x="4929190" y="3643314"/>
            <a:ext cx="4000529" cy="3000396"/>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642910" y="428604"/>
            <a:ext cx="7772400" cy="5500726"/>
          </a:xfrm>
        </p:spPr>
        <p:txBody>
          <a:bodyPr>
            <a:noAutofit/>
          </a:bodyPr>
          <a:lstStyle/>
          <a:p>
            <a:r>
              <a:rPr lang="es-UY" sz="4000" b="1" dirty="0">
                <a:solidFill>
                  <a:schemeClr val="tx1"/>
                </a:solidFill>
              </a:rPr>
              <a:t>No existe otro modo de recordar, celebrar y actualizar la presencia del misterio de la salvación en la iglesia que recordar, celebrar y actualizar lo que supone también vivir los hechos y las palabras realizados por Cristo para salvarnos.</a:t>
            </a:r>
            <a:endParaRPr lang="es-AR" sz="4000" b="1"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texto"/>
          <p:cNvSpPr>
            <a:spLocks noGrp="1"/>
          </p:cNvSpPr>
          <p:nvPr>
            <p:ph type="body" idx="1"/>
          </p:nvPr>
        </p:nvSpPr>
        <p:spPr>
          <a:xfrm>
            <a:off x="722313" y="642918"/>
            <a:ext cx="7772400" cy="5357851"/>
          </a:xfrm>
        </p:spPr>
        <p:txBody>
          <a:bodyPr/>
          <a:lstStyle/>
          <a:p>
            <a:r>
              <a:rPr lang="es-UY" sz="4000" b="1" dirty="0">
                <a:solidFill>
                  <a:schemeClr val="tx1"/>
                </a:solidFill>
              </a:rPr>
              <a:t>Se comprende entonces que el programa celebrativo contenido en la </a:t>
            </a:r>
            <a:r>
              <a:rPr lang="es-UY" sz="4000" b="1" dirty="0" smtClean="0">
                <a:solidFill>
                  <a:schemeClr val="tx1"/>
                </a:solidFill>
              </a:rPr>
              <a:t>liturgia </a:t>
            </a:r>
            <a:r>
              <a:rPr lang="es-UY" sz="4000" b="1" dirty="0">
                <a:solidFill>
                  <a:schemeClr val="tx1"/>
                </a:solidFill>
              </a:rPr>
              <a:t>de la </a:t>
            </a:r>
            <a:r>
              <a:rPr lang="es-UY" sz="4000" b="1" dirty="0" smtClean="0">
                <a:solidFill>
                  <a:schemeClr val="tx1"/>
                </a:solidFill>
              </a:rPr>
              <a:t>Palabra</a:t>
            </a:r>
            <a:r>
              <a:rPr lang="es-UY" sz="4000" b="1" dirty="0">
                <a:solidFill>
                  <a:schemeClr val="tx1"/>
                </a:solidFill>
              </a:rPr>
              <a:t>, y cuyo conjunto forma el Leccionario, se base fundamental y esencialmente en el pasaje evangélico en torno al cual se estructura el resto de los textos bíblicos.</a:t>
            </a:r>
            <a:endParaRPr lang="es-AR" sz="4000" b="1" dirty="0">
              <a:solidFill>
                <a:schemeClr val="tx1"/>
              </a:solidFill>
            </a:endParaRPr>
          </a:p>
          <a:p>
            <a:endParaRPr lang="es-AR" dirty="0"/>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94</TotalTime>
  <Words>615</Words>
  <Application>Microsoft Office PowerPoint</Application>
  <PresentationFormat>Presentación en pantalla (4:3)</PresentationFormat>
  <Paragraphs>46</Paragraphs>
  <Slides>22</Slides>
  <Notes>2</Notes>
  <HiddenSlides>0</HiddenSlides>
  <MMClips>1</MMClips>
  <ScaleCrop>false</ScaleCrop>
  <HeadingPairs>
    <vt:vector size="4" baseType="variant">
      <vt:variant>
        <vt:lpstr>Tema</vt:lpstr>
      </vt:variant>
      <vt:variant>
        <vt:i4>1</vt:i4>
      </vt:variant>
      <vt:variant>
        <vt:lpstr>Títulos de diapositiva</vt:lpstr>
      </vt:variant>
      <vt:variant>
        <vt:i4>22</vt:i4>
      </vt:variant>
    </vt:vector>
  </HeadingPairs>
  <TitlesOfParts>
    <vt:vector size="23" baseType="lpstr">
      <vt:lpstr>Tema de Office</vt:lpstr>
      <vt:lpstr>Diapositiva 1</vt:lpstr>
      <vt:lpstr>La primera mesa</vt:lpstr>
      <vt:lpstr>Diapositiva 3</vt:lpstr>
      <vt:lpstr>Diapositiva 4</vt:lpstr>
      <vt:lpstr>Para las dos mesas preparadas por Cristo a su Iglesia reunida por la Palabra para celebrar la Eucaristía, la tradición celebrativa cristiana siempre ha ofrecido dos libros litúrgicos:  el Leccionario y el Misal. </vt:lpstr>
      <vt:lpstr>Diapositiva 6</vt:lpstr>
      <vt:lpstr>-I Dominical -IIa y IIb Ferial -III Santoral -IV Sacramentos y Misas Diversas </vt:lpstr>
      <vt:lpstr>Diapositiva 8</vt:lpstr>
      <vt:lpstr>Diapositiva 9</vt:lpstr>
      <vt:lpstr>El Leccionario dominical y festivo  </vt:lpstr>
      <vt:lpstr>El Leccionario ferial  </vt:lpstr>
      <vt:lpstr>Diapositiva 12</vt:lpstr>
      <vt:lpstr>Diapositiva 13</vt:lpstr>
      <vt:lpstr>Diapositiva 14</vt:lpstr>
      <vt:lpstr>Diapositiva 15</vt:lpstr>
      <vt:lpstr>Libros para tener en casa</vt:lpstr>
      <vt:lpstr>Diapositiva 17</vt:lpstr>
      <vt:lpstr>Los rituales</vt:lpstr>
      <vt:lpstr>novedad</vt:lpstr>
      <vt:lpstr>EVANGELIARIO</vt:lpstr>
      <vt:lpstr>Diapositiva 21</vt:lpstr>
      <vt:lpstr>Diapositiva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Graciela</dc:creator>
  <cp:lastModifiedBy>Graciela</cp:lastModifiedBy>
  <cp:revision>10</cp:revision>
  <dcterms:created xsi:type="dcterms:W3CDTF">2021-07-19T20:04:38Z</dcterms:created>
  <dcterms:modified xsi:type="dcterms:W3CDTF">2021-07-19T21:38:59Z</dcterms:modified>
</cp:coreProperties>
</file>